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Lst>
  <p:notesMasterIdLst>
    <p:notesMasterId r:id="rId13"/>
  </p:notesMasterIdLst>
  <p:sldIdLst>
    <p:sldId id="257" r:id="rId3"/>
    <p:sldId id="258" r:id="rId4"/>
    <p:sldId id="259" r:id="rId5"/>
    <p:sldId id="260" r:id="rId6"/>
    <p:sldId id="261" r:id="rId7"/>
    <p:sldId id="262" r:id="rId8"/>
    <p:sldId id="263" r:id="rId9"/>
    <p:sldId id="264"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566858-6533-47C5-A008-48B7E0B61016}" type="datetimeFigureOut">
              <a:rPr lang="en-US" smtClean="0"/>
              <a:pPr/>
              <a:t>7/14/2009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55B13B-AB11-4E77-BAA8-F3086792A40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7/14/2009 8:59 AM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7/14/2009 8:59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7/14/2009 8:59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7/14/2009 8:59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7/14/2009 8:59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7/14/2009 8:59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7/14/2009 8:59 AM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6.gif"/></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Security Equipment</a:t>
            </a:r>
            <a:br>
              <a:rPr lang="en-US" dirty="0" smtClean="0"/>
            </a:br>
            <a:endParaRPr lang="en-US" dirty="0"/>
          </a:p>
        </p:txBody>
      </p:sp>
      <p:sp>
        <p:nvSpPr>
          <p:cNvPr id="3" name="Subtitle 2"/>
          <p:cNvSpPr>
            <a:spLocks noGrp="1"/>
          </p:cNvSpPr>
          <p:nvPr>
            <p:ph type="subTitle" idx="1"/>
          </p:nvPr>
        </p:nvSpPr>
        <p:spPr>
          <a:xfrm>
            <a:off x="6230943" y="5429264"/>
            <a:ext cx="2913057" cy="941400"/>
          </a:xfrm>
        </p:spPr>
        <p:txBody>
          <a:bodyPr>
            <a:normAutofit/>
          </a:bodyPr>
          <a:lstStyle/>
          <a:p>
            <a:r>
              <a:rPr lang="en-US" sz="2400" dirty="0" smtClean="0"/>
              <a:t>By: </a:t>
            </a:r>
            <a:r>
              <a:rPr lang="en-US" sz="2400" dirty="0" err="1" smtClean="0"/>
              <a:t>Piyumi</a:t>
            </a:r>
            <a:r>
              <a:rPr lang="en-US" sz="2400" dirty="0" smtClean="0"/>
              <a:t> </a:t>
            </a:r>
            <a:r>
              <a:rPr lang="en-US" sz="2400" dirty="0" err="1" smtClean="0"/>
              <a:t>Peiris</a:t>
            </a:r>
            <a:endParaRPr lang="en-US" sz="2400" dirty="0" smtClean="0"/>
          </a:p>
          <a:p>
            <a:r>
              <a:rPr lang="en-US" sz="2400" dirty="0" smtClean="0"/>
              <a:t>       11 EDO</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p:nvPr/>
        </p:nvPicPr>
        <p:blipFill>
          <a:blip r:embed="rId3" cstate="print"/>
          <a:srcRect/>
          <a:stretch>
            <a:fillRect/>
          </a:stretch>
        </p:blipFill>
        <p:spPr bwMode="auto">
          <a:xfrm>
            <a:off x="1000100" y="2357430"/>
            <a:ext cx="6824699" cy="3067067"/>
          </a:xfrm>
          <a:prstGeom prst="rect">
            <a:avLst/>
          </a:prstGeom>
          <a:noFill/>
          <a:ln w="9525">
            <a:noFill/>
            <a:miter lim="800000"/>
            <a:headEnd/>
            <a:tailEnd/>
          </a:ln>
        </p:spPr>
      </p:pic>
      <p:sp>
        <p:nvSpPr>
          <p:cNvPr id="9" name="Title 1"/>
          <p:cNvSpPr>
            <a:spLocks noGrp="1"/>
          </p:cNvSpPr>
          <p:nvPr>
            <p:ph type="ctrTitle"/>
          </p:nvPr>
        </p:nvSpPr>
        <p:spPr>
          <a:xfrm>
            <a:off x="928662" y="357166"/>
            <a:ext cx="4345789" cy="1207559"/>
          </a:xfrm>
        </p:spPr>
        <p:txBody>
          <a:bodyPr/>
          <a:lstStyle/>
          <a:p>
            <a:r>
              <a:rPr lang="en-US" dirty="0" smtClean="0"/>
              <a:t>Security Tokens</a:t>
            </a:r>
            <a:endParaRPr lang="en-US" dirty="0"/>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checkerboard(across)">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Swipe Cards</a:t>
            </a:r>
            <a:endParaRPr lang="en-US" dirty="0"/>
          </a:p>
        </p:txBody>
      </p:sp>
      <p:sp>
        <p:nvSpPr>
          <p:cNvPr id="3" name="Text Placeholder 2"/>
          <p:cNvSpPr>
            <a:spLocks noGrp="1"/>
          </p:cNvSpPr>
          <p:nvPr>
            <p:ph type="body" sz="quarter" idx="10"/>
          </p:nvPr>
        </p:nvSpPr>
        <p:spPr>
          <a:xfrm>
            <a:off x="357158" y="1285860"/>
            <a:ext cx="8382000" cy="4468916"/>
          </a:xfrm>
        </p:spPr>
        <p:txBody>
          <a:bodyPr/>
          <a:lstStyle/>
          <a:p>
            <a:pPr>
              <a:buNone/>
            </a:pPr>
            <a:r>
              <a:rPr lang="en-AU" sz="2400" dirty="0" smtClean="0">
                <a:solidFill>
                  <a:schemeClr val="bg1"/>
                </a:solidFill>
              </a:rPr>
              <a:t>Swipe cards are a common type of security device used by many people. They are usually a business-card-sized plastic card with a magnetic strip on one side and user details stamped or printed on the other, such as credit and ATM cards. </a:t>
            </a:r>
          </a:p>
          <a:p>
            <a:pPr>
              <a:buNone/>
            </a:pPr>
            <a:endParaRPr lang="en-AU" sz="2400" dirty="0" smtClean="0">
              <a:solidFill>
                <a:schemeClr val="bg1"/>
              </a:solidFill>
            </a:endParaRPr>
          </a:p>
          <a:p>
            <a:pPr>
              <a:buNone/>
            </a:pPr>
            <a:r>
              <a:rPr lang="en-AU" sz="2400" dirty="0" smtClean="0">
                <a:solidFill>
                  <a:schemeClr val="bg1"/>
                </a:solidFill>
              </a:rPr>
              <a:t>The magnetic strip contains information about the owner of the card, including their PIN. Swipe cards are used for electronic transactions- such as to pay for groceries  in a supermarket. They are also used for internal security within an organization. Access to certain areas may be restricted by a swipe-card reader connected to a computer-controlled door. The card would contain information about the owner’s security level and would only open the door for those with proper authority.</a:t>
            </a:r>
            <a:endParaRPr lang="en-AU" sz="2400" b="1" dirty="0">
              <a:solidFill>
                <a:schemeClr val="bg1"/>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4"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1"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2"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normAutofit/>
          </a:bodyPr>
          <a:lstStyle/>
          <a:p>
            <a:r>
              <a:rPr lang="en-US" dirty="0" smtClean="0"/>
              <a:t>Swipe Cards</a:t>
            </a:r>
            <a:br>
              <a:rPr lang="en-US" dirty="0" smtClean="0"/>
            </a:br>
            <a:r>
              <a:rPr sz="3600" smtClean="0">
                <a:solidFill>
                  <a:schemeClr val="tx2"/>
                </a:solidFill>
              </a:rPr>
              <a:t>Cont.</a:t>
            </a:r>
            <a:endParaRPr lang="en-US" dirty="0">
              <a:solidFill>
                <a:schemeClr val="tx2"/>
              </a:solidFill>
            </a:endParaRPr>
          </a:p>
        </p:txBody>
      </p:sp>
      <p:sp>
        <p:nvSpPr>
          <p:cNvPr id="3" name="Text Placeholder 2"/>
          <p:cNvSpPr>
            <a:spLocks noGrp="1"/>
          </p:cNvSpPr>
          <p:nvPr>
            <p:ph type="body" sz="quarter" idx="10"/>
          </p:nvPr>
        </p:nvSpPr>
        <p:spPr>
          <a:xfrm>
            <a:off x="285720" y="1643050"/>
            <a:ext cx="8334404" cy="2714644"/>
          </a:xfrm>
        </p:spPr>
        <p:txBody>
          <a:bodyPr>
            <a:normAutofit/>
          </a:bodyPr>
          <a:lstStyle/>
          <a:p>
            <a:pPr>
              <a:buNone/>
            </a:pPr>
            <a:r>
              <a:rPr lang="en-AU" sz="2200" dirty="0" smtClean="0">
                <a:solidFill>
                  <a:schemeClr val="bg1"/>
                </a:solidFill>
              </a:rPr>
              <a:t>Swipe cards are also used in some hotels as electronic door keys.</a:t>
            </a:r>
          </a:p>
          <a:p>
            <a:pPr>
              <a:buNone/>
            </a:pPr>
            <a:endParaRPr lang="en-AU" sz="2200" dirty="0" smtClean="0">
              <a:solidFill>
                <a:schemeClr val="bg1"/>
              </a:solidFill>
            </a:endParaRPr>
          </a:p>
          <a:p>
            <a:pPr>
              <a:buNone/>
            </a:pPr>
            <a:r>
              <a:rPr lang="en-AU" sz="2200" dirty="0" smtClean="0">
                <a:solidFill>
                  <a:schemeClr val="bg1"/>
                </a:solidFill>
              </a:rPr>
              <a:t> A limitation of a swipe card is that it can  be easily damaged by magnetic fields. If stolen, they offer little protection from a thief with a swipe card reader that can capture the data from it. </a:t>
            </a:r>
          </a:p>
          <a:p>
            <a:pPr>
              <a:buNone/>
            </a:pPr>
            <a:r>
              <a:rPr lang="en-AU" sz="2000" dirty="0" smtClean="0"/>
              <a:t>   </a:t>
            </a:r>
          </a:p>
          <a:p>
            <a:pPr>
              <a:buNone/>
            </a:pPr>
            <a:r>
              <a:rPr lang="en-AU" sz="2000" dirty="0" smtClean="0"/>
              <a:t>    </a:t>
            </a:r>
          </a:p>
          <a:p>
            <a:pPr>
              <a:buNone/>
            </a:pPr>
            <a:endParaRPr lang="en-AU" sz="2000" dirty="0" smtClean="0"/>
          </a:p>
          <a:p>
            <a:pPr>
              <a:buNone/>
            </a:pPr>
            <a:endParaRPr lang="en-AU" sz="2000" dirty="0" smtClean="0"/>
          </a:p>
          <a:p>
            <a:pPr>
              <a:buNone/>
            </a:pPr>
            <a:endParaRPr lang="en-AU" sz="2000" dirty="0" smtClean="0"/>
          </a:p>
          <a:p>
            <a:pPr>
              <a:buNone/>
            </a:pPr>
            <a:endParaRPr lang="en-US" sz="2000" dirty="0" smtClean="0"/>
          </a:p>
        </p:txBody>
      </p:sp>
      <p:pic>
        <p:nvPicPr>
          <p:cNvPr id="4" name="Picture 3" descr="http://static.howstuffworks.com/gif/question503-back.gif"/>
          <p:cNvPicPr/>
          <p:nvPr/>
        </p:nvPicPr>
        <p:blipFill>
          <a:blip r:embed="rId3" cstate="print"/>
          <a:srcRect/>
          <a:stretch>
            <a:fillRect/>
          </a:stretch>
        </p:blipFill>
        <p:spPr bwMode="auto">
          <a:xfrm>
            <a:off x="642910" y="3929066"/>
            <a:ext cx="3214710" cy="2171704"/>
          </a:xfrm>
          <a:prstGeom prst="rect">
            <a:avLst/>
          </a:prstGeom>
          <a:noFill/>
          <a:ln w="9525">
            <a:noFill/>
            <a:miter lim="800000"/>
            <a:headEnd/>
            <a:tailEnd/>
          </a:ln>
        </p:spPr>
      </p:pic>
      <p:pic>
        <p:nvPicPr>
          <p:cNvPr id="5" name="Picture 4" descr="http://static.howstuffworks.com/gif/question503-front.gif"/>
          <p:cNvPicPr/>
          <p:nvPr/>
        </p:nvPicPr>
        <p:blipFill>
          <a:blip r:embed="rId4" cstate="print"/>
          <a:srcRect/>
          <a:stretch>
            <a:fillRect/>
          </a:stretch>
        </p:blipFill>
        <p:spPr bwMode="auto">
          <a:xfrm>
            <a:off x="4714876" y="3929066"/>
            <a:ext cx="3143272" cy="2247903"/>
          </a:xfrm>
          <a:prstGeom prst="rect">
            <a:avLst/>
          </a:prstGeom>
          <a:noFill/>
          <a:ln w="9525">
            <a:noFill/>
            <a:miter lim="800000"/>
            <a:headEnd/>
            <a:tailEnd/>
          </a:ln>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circle(in)">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7" presetClass="entr" presetSubtype="4"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cstate="print"/>
          <a:srcRect/>
          <a:stretch>
            <a:fillRect/>
          </a:stretch>
        </p:blipFill>
        <p:spPr bwMode="auto">
          <a:xfrm>
            <a:off x="500034" y="500042"/>
            <a:ext cx="3548081" cy="3936458"/>
          </a:xfrm>
          <a:prstGeom prst="rect">
            <a:avLst/>
          </a:prstGeom>
          <a:noFill/>
          <a:ln w="9525">
            <a:noFill/>
            <a:miter lim="800000"/>
            <a:headEnd/>
            <a:tailEnd/>
          </a:ln>
        </p:spPr>
      </p:pic>
      <p:pic>
        <p:nvPicPr>
          <p:cNvPr id="6" name="Picture 5"/>
          <p:cNvPicPr/>
          <p:nvPr/>
        </p:nvPicPr>
        <p:blipFill>
          <a:blip r:embed="rId4" cstate="print"/>
          <a:srcRect/>
          <a:stretch>
            <a:fillRect/>
          </a:stretch>
        </p:blipFill>
        <p:spPr bwMode="auto">
          <a:xfrm>
            <a:off x="4286248" y="3071810"/>
            <a:ext cx="3971937" cy="3448060"/>
          </a:xfrm>
          <a:prstGeom prst="rect">
            <a:avLst/>
          </a:prstGeom>
          <a:noFill/>
          <a:ln w="9525">
            <a:noFill/>
            <a:miter lim="800000"/>
            <a:headEnd/>
            <a:tailEnd/>
          </a:ln>
        </p:spPr>
      </p:pic>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4"/>
                                        </p:tgtEl>
                                        <p:attrNameLst>
                                          <p:attrName>ppt_x</p:attrName>
                                        </p:attrNameLst>
                                      </p:cBhvr>
                                      <p:tavLst>
                                        <p:tav tm="0">
                                          <p:val>
                                            <p:strVal val="ppt_x"/>
                                          </p:val>
                                        </p:tav>
                                        <p:tav tm="100000">
                                          <p:val>
                                            <p:strVal val="ppt_x"/>
                                          </p:val>
                                        </p:tav>
                                      </p:tavLst>
                                    </p:anim>
                                    <p:anim calcmode="lin" valueType="num">
                                      <p:cBhvr additive="base">
                                        <p:cTn id="7" dur="500"/>
                                        <p:tgtEl>
                                          <p:spTgt spid="4"/>
                                        </p:tgtEl>
                                        <p:attrNameLst>
                                          <p:attrName>ppt_y</p:attrName>
                                        </p:attrNameLst>
                                      </p:cBhvr>
                                      <p:tavLst>
                                        <p:tav tm="0">
                                          <p:val>
                                            <p:strVal val="ppt_y"/>
                                          </p:val>
                                        </p:tav>
                                        <p:tav tm="100000">
                                          <p:val>
                                            <p:strVal val="1+ppt_h/2"/>
                                          </p:val>
                                        </p:tav>
                                      </p:tavLst>
                                    </p:anim>
                                    <p:set>
                                      <p:cBhvr>
                                        <p:cTn id="8" dur="1" fill="hold">
                                          <p:stCondLst>
                                            <p:cond delay="499"/>
                                          </p:stCondLst>
                                        </p:cTn>
                                        <p:tgtEl>
                                          <p:spTgt spid="4"/>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nodeType="clickEffect">
                                  <p:stCondLst>
                                    <p:cond delay="0"/>
                                  </p:stCondLst>
                                  <p:childTnLst>
                                    <p:anim calcmode="lin" valueType="num">
                                      <p:cBhvr additive="base">
                                        <p:cTn id="12" dur="500"/>
                                        <p:tgtEl>
                                          <p:spTgt spid="6"/>
                                        </p:tgtEl>
                                        <p:attrNameLst>
                                          <p:attrName>ppt_x</p:attrName>
                                        </p:attrNameLst>
                                      </p:cBhvr>
                                      <p:tavLst>
                                        <p:tav tm="0">
                                          <p:val>
                                            <p:strVal val="ppt_x"/>
                                          </p:val>
                                        </p:tav>
                                        <p:tav tm="100000">
                                          <p:val>
                                            <p:strVal val="ppt_x"/>
                                          </p:val>
                                        </p:tav>
                                      </p:tavLst>
                                    </p:anim>
                                    <p:anim calcmode="lin" valueType="num">
                                      <p:cBhvr additive="base">
                                        <p:cTn id="13" dur="500"/>
                                        <p:tgtEl>
                                          <p:spTgt spid="6"/>
                                        </p:tgtEl>
                                        <p:attrNameLst>
                                          <p:attrName>ppt_y</p:attrName>
                                        </p:attrNameLst>
                                      </p:cBhvr>
                                      <p:tavLst>
                                        <p:tav tm="0">
                                          <p:val>
                                            <p:strVal val="ppt_y"/>
                                          </p:val>
                                        </p:tav>
                                        <p:tav tm="100000">
                                          <p:val>
                                            <p:strVal val="1+ppt_h/2"/>
                                          </p:val>
                                        </p:tav>
                                      </p:tavLst>
                                    </p:anim>
                                    <p:set>
                                      <p:cBhvr>
                                        <p:cTn id="14"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smtClean="0"/>
              <a:t>Smart Cards</a:t>
            </a:r>
            <a:endParaRPr lang="en-US" dirty="0"/>
          </a:p>
        </p:txBody>
      </p:sp>
      <p:sp>
        <p:nvSpPr>
          <p:cNvPr id="4" name="TextBox 3"/>
          <p:cNvSpPr txBox="1"/>
          <p:nvPr/>
        </p:nvSpPr>
        <p:spPr>
          <a:xfrm>
            <a:off x="428596" y="1142984"/>
            <a:ext cx="8501122" cy="2585323"/>
          </a:xfrm>
          <a:prstGeom prst="rect">
            <a:avLst/>
          </a:prstGeom>
          <a:noFill/>
        </p:spPr>
        <p:txBody>
          <a:bodyPr wrap="square" rtlCol="0">
            <a:spAutoFit/>
          </a:bodyPr>
          <a:lstStyle/>
          <a:p>
            <a:r>
              <a:rPr lang="en-AU" dirty="0" smtClean="0">
                <a:solidFill>
                  <a:schemeClr val="bg1"/>
                </a:solidFill>
              </a:rPr>
              <a:t>A smart card looks similar to a swipe card, except that it has a microchip embedded in it to store and manipulate data. Common smart cards include prepaid Telstra telephone cards and photocopy cards used in many schools and universities. Credit cards, electronic cash, wireless communication, satellite TV and banking are more applications involving the use of smart cards. Patient smart cards, with complete security, carry personal details on current health problems and medications and also points to where medical records for the patient can be found. The memory of a smart card may be as little as 2 K or as much as 32 K. As the cards themselves do not store a lot of information, there is little memory required.</a:t>
            </a:r>
            <a:endParaRPr lang="en-AU" dirty="0">
              <a:solidFill>
                <a:schemeClr val="bg1"/>
              </a:solidFill>
            </a:endParaRPr>
          </a:p>
        </p:txBody>
      </p:sp>
      <p:pic>
        <p:nvPicPr>
          <p:cNvPr id="6" name="Picture 5"/>
          <p:cNvPicPr/>
          <p:nvPr/>
        </p:nvPicPr>
        <p:blipFill>
          <a:blip r:embed="rId3" cstate="print"/>
          <a:srcRect/>
          <a:stretch>
            <a:fillRect/>
          </a:stretch>
        </p:blipFill>
        <p:spPr bwMode="auto">
          <a:xfrm>
            <a:off x="2285984" y="3929066"/>
            <a:ext cx="3910021" cy="2586043"/>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circle(in)">
                                      <p:cBhvr>
                                        <p:cTn id="1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00034" y="785794"/>
            <a:ext cx="8143932" cy="1785104"/>
          </a:xfrm>
          <a:prstGeom prst="rect">
            <a:avLst/>
          </a:prstGeom>
          <a:noFill/>
        </p:spPr>
        <p:txBody>
          <a:bodyPr wrap="square" rtlCol="0">
            <a:spAutoFit/>
          </a:bodyPr>
          <a:lstStyle/>
          <a:p>
            <a:r>
              <a:rPr lang="en-AU" dirty="0" smtClean="0">
                <a:solidFill>
                  <a:schemeClr val="bg1"/>
                </a:solidFill>
              </a:rPr>
              <a:t>The inside of a smart card usually contains an embedded microprocessor. The microprocessor is under a gold contact pad on one side of the card. Think of the microprocessor as replacing the usual magnetic stripe on a credit card or debit card. The microprocessor on the smart card is there for security. The host computer and card reader actually "talk" to the microprocessor. </a:t>
            </a:r>
          </a:p>
          <a:p>
            <a:endParaRPr lang="en-AU" sz="2000" dirty="0"/>
          </a:p>
        </p:txBody>
      </p:sp>
      <p:pic>
        <p:nvPicPr>
          <p:cNvPr id="7" name="Picture 6"/>
          <p:cNvPicPr/>
          <p:nvPr/>
        </p:nvPicPr>
        <p:blipFill>
          <a:blip r:embed="rId3" cstate="print"/>
          <a:srcRect/>
          <a:stretch>
            <a:fillRect/>
          </a:stretch>
        </p:blipFill>
        <p:spPr bwMode="auto">
          <a:xfrm>
            <a:off x="4857752" y="3500438"/>
            <a:ext cx="3260101" cy="3048009"/>
          </a:xfrm>
          <a:prstGeom prst="rect">
            <a:avLst/>
          </a:prstGeom>
          <a:noFill/>
          <a:ln w="9525">
            <a:noFill/>
            <a:miter lim="800000"/>
            <a:headEnd/>
            <a:tailEnd/>
          </a:ln>
        </p:spPr>
      </p:pic>
      <p:pic>
        <p:nvPicPr>
          <p:cNvPr id="1026" name="Picture 2"/>
          <p:cNvPicPr>
            <a:picLocks noChangeAspect="1" noChangeArrowheads="1"/>
          </p:cNvPicPr>
          <p:nvPr/>
        </p:nvPicPr>
        <p:blipFill>
          <a:blip r:embed="rId4" cstate="print"/>
          <a:srcRect/>
          <a:stretch>
            <a:fillRect/>
          </a:stretch>
        </p:blipFill>
        <p:spPr bwMode="auto">
          <a:xfrm>
            <a:off x="571472" y="3643314"/>
            <a:ext cx="3848100" cy="2781300"/>
          </a:xfrm>
          <a:prstGeom prst="rect">
            <a:avLst/>
          </a:prstGeom>
          <a:noFill/>
          <a:ln w="9525">
            <a:noFill/>
            <a:miter lim="800000"/>
            <a:headEnd/>
            <a:tailEnd/>
          </a:ln>
          <a:effectLst/>
        </p:spPr>
      </p:pic>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6"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barn(inHorizontal)">
                                      <p:cBhvr>
                                        <p:cTn id="13" dur="500"/>
                                        <p:tgtEl>
                                          <p:spTgt spid="1026"/>
                                        </p:tgtEl>
                                      </p:cBhvr>
                                    </p:animEffect>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to="" calcmode="lin" valueType="num">
                                      <p:cBhvr>
                                        <p:cTn id="18"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Digital Signature</a:t>
            </a:r>
            <a:endParaRPr lang="en-US" dirty="0"/>
          </a:p>
        </p:txBody>
      </p:sp>
      <p:sp>
        <p:nvSpPr>
          <p:cNvPr id="4" name="TextBox 3"/>
          <p:cNvSpPr txBox="1"/>
          <p:nvPr/>
        </p:nvSpPr>
        <p:spPr>
          <a:xfrm>
            <a:off x="214282" y="1000108"/>
            <a:ext cx="8572560" cy="6555641"/>
          </a:xfrm>
          <a:prstGeom prst="rect">
            <a:avLst/>
          </a:prstGeom>
          <a:noFill/>
        </p:spPr>
        <p:txBody>
          <a:bodyPr wrap="square" rtlCol="0">
            <a:spAutoFit/>
          </a:bodyPr>
          <a:lstStyle/>
          <a:p>
            <a:r>
              <a:rPr lang="en-AU" sz="2400" dirty="0" smtClean="0">
                <a:solidFill>
                  <a:schemeClr val="bg1"/>
                </a:solidFill>
              </a:rPr>
              <a:t>A digital signature is basically a way to ensure that an electronic document (e-mail, spreadsheet, text file, etc.) is authentic. Authentic means that you know who created the document and you know that it has not been altered in any way since that person created it.</a:t>
            </a:r>
          </a:p>
          <a:p>
            <a:endParaRPr lang="en-AU" sz="2400" dirty="0" smtClean="0">
              <a:solidFill>
                <a:schemeClr val="bg1"/>
              </a:solidFill>
            </a:endParaRPr>
          </a:p>
          <a:p>
            <a:r>
              <a:rPr lang="en-AU" sz="2400" dirty="0" smtClean="0">
                <a:solidFill>
                  <a:schemeClr val="bg1"/>
                </a:solidFill>
              </a:rPr>
              <a:t>Digital signatures rely on certain types of encryption to ensure authentication. Encryption is the process of taking all the data that one computer is sending to another and encoding it into a form that only the other computer will be able to decode. Authentication is the process of verifying that information is coming from a trusted source. These two processes work hand in hand for digital signatures.  There are several ways to authenticate a person or information on a computer.  The use of a user name, password and encryption are some of them.</a:t>
            </a:r>
          </a:p>
          <a:p>
            <a:endParaRPr lang="en-AU" sz="2000" dirty="0" smtClean="0"/>
          </a:p>
          <a:p>
            <a:endParaRPr lang="en-AU" sz="4000"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circle(in)">
                                      <p:cBhvr>
                                        <p:cTn id="1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00034" y="857232"/>
            <a:ext cx="8001056" cy="2954655"/>
          </a:xfrm>
          <a:prstGeom prst="rect">
            <a:avLst/>
          </a:prstGeom>
          <a:noFill/>
        </p:spPr>
        <p:txBody>
          <a:bodyPr wrap="square" rtlCol="0">
            <a:spAutoFit/>
          </a:bodyPr>
          <a:lstStyle/>
          <a:p>
            <a:r>
              <a:rPr lang="en-AU" sz="2400" dirty="0" smtClean="0">
                <a:solidFill>
                  <a:schemeClr val="bg1"/>
                </a:solidFill>
              </a:rPr>
              <a:t>A signature verification device compares a stored copy of your signature with the signature that you have written on a pressure-sensitive tablet. Both pressure and motion are measured. </a:t>
            </a:r>
            <a:r>
              <a:rPr lang="en-AU" sz="2400" b="1" dirty="0" smtClean="0">
                <a:solidFill>
                  <a:schemeClr val="bg1"/>
                </a:solidFill>
              </a:rPr>
              <a:t> </a:t>
            </a:r>
            <a:r>
              <a:rPr lang="en-AU" sz="2400" dirty="0" smtClean="0">
                <a:solidFill>
                  <a:schemeClr val="bg1"/>
                </a:solidFill>
              </a:rPr>
              <a:t>As you write the signature it is being “digitally” burned into the document. This is a very secure system. It is encrypted and has the date stamped to help prove your signature.</a:t>
            </a:r>
          </a:p>
          <a:p>
            <a:endParaRPr lang="en-AU" dirty="0"/>
          </a:p>
        </p:txBody>
      </p:sp>
      <p:pic>
        <p:nvPicPr>
          <p:cNvPr id="9" name="Picture 8"/>
          <p:cNvPicPr/>
          <p:nvPr/>
        </p:nvPicPr>
        <p:blipFill>
          <a:blip r:embed="rId3" cstate="print"/>
          <a:srcRect/>
          <a:stretch>
            <a:fillRect/>
          </a:stretch>
        </p:blipFill>
        <p:spPr bwMode="auto">
          <a:xfrm>
            <a:off x="3071802" y="3786190"/>
            <a:ext cx="2728914" cy="2590801"/>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5720" y="428604"/>
            <a:ext cx="7043208" cy="1523494"/>
          </a:xfrm>
        </p:spPr>
        <p:txBody>
          <a:bodyPr/>
          <a:lstStyle/>
          <a:p>
            <a:r>
              <a:rPr smtClean="0"/>
              <a:t>Security tokens</a:t>
            </a:r>
            <a:endParaRPr lang="en-US" dirty="0"/>
          </a:p>
        </p:txBody>
      </p:sp>
      <p:sp>
        <p:nvSpPr>
          <p:cNvPr id="7" name="TextBox 6"/>
          <p:cNvSpPr txBox="1"/>
          <p:nvPr/>
        </p:nvSpPr>
        <p:spPr>
          <a:xfrm>
            <a:off x="285720" y="2000240"/>
            <a:ext cx="8572560" cy="4062651"/>
          </a:xfrm>
          <a:prstGeom prst="rect">
            <a:avLst/>
          </a:prstGeom>
          <a:noFill/>
        </p:spPr>
        <p:txBody>
          <a:bodyPr wrap="square" rtlCol="0">
            <a:spAutoFit/>
          </a:bodyPr>
          <a:lstStyle/>
          <a:p>
            <a:r>
              <a:rPr lang="en-AU" sz="2400" dirty="0" smtClean="0">
                <a:solidFill>
                  <a:schemeClr val="bg1"/>
                </a:solidFill>
              </a:rPr>
              <a:t>A security token is a small device the size of a key ring. It is used when dealing with financial or sensitive information, as it displays a constantly changing authentication code. When the user goes to access information, they need to enter their account name, their password and then the authentication code displayed on the security token. This code would change every one to five minutes or so. This provides an extra level of assurance known as ‘two-factor authentication’. Even if the token is lost, it cannot be used to access sensitive information because both the account name and the password are needed as well. </a:t>
            </a:r>
            <a:endParaRPr lang="en-AU" sz="2400" b="1" dirty="0" smtClean="0">
              <a:solidFill>
                <a:schemeClr val="bg1"/>
              </a:solidFill>
            </a:endParaRPr>
          </a:p>
          <a:p>
            <a:endParaRPr lang="en-AU"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theme/theme1.xml><?xml version="1.0" encoding="utf-8"?>
<a:theme xmlns:a="http://schemas.openxmlformats.org/drawingml/2006/main" name="Sample presentation slides">
  <a:themeElements>
    <a:clrScheme name="Green Template-Template">
      <a:dk1>
        <a:srgbClr val="000000"/>
      </a:dk1>
      <a:lt1>
        <a:srgbClr val="FFFFFF"/>
      </a:lt1>
      <a:dk2>
        <a:srgbClr val="1F7335"/>
      </a:dk2>
      <a:lt2>
        <a:srgbClr val="C4FF89"/>
      </a:lt2>
      <a:accent1>
        <a:srgbClr val="FFC000"/>
      </a:accent1>
      <a:accent2>
        <a:srgbClr val="3497AE"/>
      </a:accent2>
      <a:accent3>
        <a:srgbClr val="DF8045"/>
      </a:accent3>
      <a:accent4>
        <a:srgbClr val="7DCC2E"/>
      </a:accent4>
      <a:accent5>
        <a:srgbClr val="FF9929"/>
      </a:accent5>
      <a:accent6>
        <a:srgbClr val="7D3DA1"/>
      </a:accent6>
      <a:hlink>
        <a:srgbClr val="F0ED7B"/>
      </a:hlink>
      <a:folHlink>
        <a:srgbClr val="F3EB4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Sample presentation slides</Template>
  <TotalTime>433</TotalTime>
  <Words>1463</Words>
  <Application>Microsoft Office PowerPoint</Application>
  <PresentationFormat>On-screen Show (4:3)</PresentationFormat>
  <Paragraphs>57</Paragraphs>
  <Slides>10</Slides>
  <Notes>10</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Sample presentation slides</vt:lpstr>
      <vt:lpstr>White with Courier font for code slides</vt:lpstr>
      <vt:lpstr>Security Equipment </vt:lpstr>
      <vt:lpstr>Swipe Cards</vt:lpstr>
      <vt:lpstr>Swipe Cards Cont.</vt:lpstr>
      <vt:lpstr>Slide 4</vt:lpstr>
      <vt:lpstr>Smart Cards</vt:lpstr>
      <vt:lpstr>Slide 6</vt:lpstr>
      <vt:lpstr>Digital Signature</vt:lpstr>
      <vt:lpstr>Slide 8</vt:lpstr>
      <vt:lpstr>Security tokens</vt:lpstr>
      <vt:lpstr>Security Tokens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creator>Piyumi</dc:creator>
  <cp:lastModifiedBy>9705</cp:lastModifiedBy>
  <cp:revision>54</cp:revision>
  <dcterms:created xsi:type="dcterms:W3CDTF">2009-07-07T17:53:14Z</dcterms:created>
  <dcterms:modified xsi:type="dcterms:W3CDTF">2009-07-13T23:15:43Z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TC102867481033</vt:lpwstr>
  </property>
</Properties>
</file>